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781" r:id="rId2"/>
    <p:sldId id="835" r:id="rId3"/>
    <p:sldId id="812" r:id="rId4"/>
    <p:sldId id="830" r:id="rId5"/>
    <p:sldId id="831" r:id="rId6"/>
    <p:sldId id="813" r:id="rId7"/>
    <p:sldId id="832" r:id="rId8"/>
    <p:sldId id="833" r:id="rId9"/>
    <p:sldId id="83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514732-BF7A-9543-9435-3E37A786DF5B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EC6E4C-AAC2-B947-A312-1D33558C4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422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 in an instrumental collaboration with Katie pollard lab, Maureen Pittman, a very talented gard student,  designed a permutation test allowed us to statistically analyze if the genes encoding a protein network X, in this case the GATA4 or TBX5 interactome network, are </a:t>
            </a:r>
            <a:r>
              <a:rPr lang="en-US" b="1"/>
              <a:t>more often mutated in patients with Congenital Heart Disease than in healthy controls.</a:t>
            </a:r>
          </a:p>
          <a:p>
            <a:endParaRPr lang="en-US" b="1"/>
          </a:p>
          <a:p>
            <a:r>
              <a:rPr lang="en-US" b="0"/>
              <a:t>This test generates the figure you see on the left of the slide.</a:t>
            </a:r>
          </a:p>
          <a:p>
            <a:r>
              <a:rPr lang="en-US" b="0"/>
              <a:t>1) First generates the expected distribution of how frequently the variants tested occur in the Protein network X in a population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which case/control status doesn't matter  </a:t>
            </a:r>
            <a:r>
              <a:rPr lang="en-US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case/control labels have been randomly shuffled and repeted 1000 times to create the odds ratio distribution). This distribution generatded, </a:t>
            </a:r>
            <a:r>
              <a:rPr lang="en-US" b="0"/>
              <a:t>usually follows a Gausian distribution.</a:t>
            </a:r>
          </a:p>
          <a:p>
            <a:endParaRPr lang="en-US" b="0"/>
          </a:p>
          <a:p>
            <a:r>
              <a:rPr lang="en-US" b="0"/>
              <a:t> 2) then it calculates the TRUE Odds ratio (represented with a red vertical dahed line) that indicates the likelihood of the variants selected occuring in the Protein network X and in a Congenital heart disease case.</a:t>
            </a:r>
          </a:p>
          <a:p>
            <a:endParaRPr lang="en-US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34013-C68F-1045-BD27-938CDA59128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951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 in an instrumental collaboration with Katie pollard lab, Maureen Pittman, a very talented gard student,  designed a permutation test allowed us to statistically analyze if the genes encoding a protein network X, in this case the GATA4 or TBX5 interactome network, are </a:t>
            </a:r>
            <a:r>
              <a:rPr lang="en-US" b="1"/>
              <a:t>more often mutated in patients with Congenital Heart Disease than in healthy controls.</a:t>
            </a:r>
          </a:p>
          <a:p>
            <a:endParaRPr lang="en-US" b="1"/>
          </a:p>
          <a:p>
            <a:r>
              <a:rPr lang="en-US" b="0"/>
              <a:t>This test generates the figure you see on the left of the slide.</a:t>
            </a:r>
          </a:p>
          <a:p>
            <a:r>
              <a:rPr lang="en-US" b="0"/>
              <a:t>1) First generates the expected distribution of how frequently the variants tested occur in the Protein network X in a population 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in which case/control status doesn't matter  </a:t>
            </a:r>
            <a:r>
              <a:rPr lang="en-US" sz="1200" b="1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case/control labels have been randomly shuffled and repeted 1000 times to create the odds ratio distribution). This distribution generatded, </a:t>
            </a:r>
            <a:r>
              <a:rPr lang="en-US" b="0"/>
              <a:t>usually follows a Gausian distribution.</a:t>
            </a:r>
          </a:p>
          <a:p>
            <a:endParaRPr lang="en-US" b="0"/>
          </a:p>
          <a:p>
            <a:r>
              <a:rPr lang="en-US" b="0"/>
              <a:t> 2) then it calculates the TRUE Odds ratio (represented with a red vertical dahed line) that indicates the likelihood of the variants selected occuring in the Protein network X and in a Congenital heart disease case.</a:t>
            </a:r>
          </a:p>
          <a:p>
            <a:endParaRPr lang="en-US" b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34013-C68F-1045-BD27-938CDA59128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3130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Firstly, Maureen run the permutation test fisrt for DE NOVO non-synonymous mutations from the PCGC dataset in the GATA4 interactome network, and was able to show that based on the Odds ratio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34013-C68F-1045-BD27-938CDA59128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396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Firstly, Maureen run the permutation test fisrt for DE NOVO non-synonymous mutations from the PCGC dataset in the GATA4 interactome network, and was able to show that based on the Odds ratio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34013-C68F-1045-BD27-938CDA59128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598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Firstly, Maureen run the permutation test fisrt for DE NOVO non-synonymous mutations from the PCGC dataset in the GATA4 interactome network, and was able to show that based on the Odds ratio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34013-C68F-1045-BD27-938CDA59128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4857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 we run the same permutation test for TBX5 interactome, and also observed based in the odds ratio and the p value, that TBX5 interactome nertwork genes have more frequently de novo non-synonymous variants in patients with CHD than in healthy controls.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34013-C68F-1045-BD27-938CDA59128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7563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 we run the same permutation test for TBX5 interactome, and also observed based in the odds ratio and the p value, that TBX5 interactome nertwork genes have more frequently de novo non-synonymous variants in patients with CHD than in healthy controls.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34013-C68F-1045-BD27-938CDA59128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499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 we run the same permutation test for TBX5 interactome, and also observed based in the odds ratio and the p value, that TBX5 interactome nertwork genes have more frequently de novo non-synonymous variants in patients with CHD than in healthy controls.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34013-C68F-1045-BD27-938CDA59128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26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Then we run the same permutation test for TBX5 interactome, and also observed based in the odds ratio and the p value, that TBX5 interactome nertwork genes have more frequently de novo non-synonymous variants in patients with CHD than in healthy controls.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34013-C68F-1045-BD27-938CDA59128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620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AAB15-8A52-B74C-B337-4D2BC01F2E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4AF850-F8ED-AE46-A39A-F76A55A4F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35E46-6029-D04B-B925-D12BA58BB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DACEDE-43C9-A14E-BBAE-CCD193DF3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4777F7-1665-534B-99FE-01C27F78E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054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3526C8-BEAB-5C45-B8A2-30D39208D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4B0828-39A5-4441-BFEA-3330B43425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A3212-56A3-6B46-B2BF-0A3E2F00D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B2247-1994-3646-B21F-7311E6370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B8758-5F61-E445-8ED1-3E12C317D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64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F8E8BA-8ECB-9645-9A2A-E987198C03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8301DD-1043-A34F-855A-572523420D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FAF08-C8C2-9449-8649-6F8C24B5B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FA369-A640-C541-86AA-F5FC10A8F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965E2-C480-3C4B-A2D0-242144DEA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708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7FEBB-38D3-3C4E-B44B-8DF4D69A9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9A970-7C86-594F-A1CA-7CAA5FA1DA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2A24F7-C03A-AD49-AAC8-2C4943B21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1828B4-7120-9247-B1D5-81336077C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C76B5-D754-FB48-BD54-4B1C54F0E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671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F100D-B718-0643-B7BE-520CCE3C1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6281C-3788-A34A-BAB0-D6D5683AD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6AC1B-A1DF-0E42-9CB4-3BFCBE09D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E72BA-C4C9-4D43-BF23-3D82FECDD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D35FA-E102-DD4A-ACD1-C19A339E1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038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5FD1F-C0C9-2948-9D18-E728DA93C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6F90A-B8F6-804D-9306-E6806C2261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804BA3-11D2-5D47-B329-D2050F039B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AA7354-5B6C-F44F-AAE5-12A98D454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27F1BD-4889-7A4C-A8EB-FA309C716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BA16C6-0E41-0F45-8677-BE084D254A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65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E40AC-9A93-4A41-A620-217132BC4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A12C1-41A6-7A47-B5E9-2014F76805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BD66E-A748-B647-A9EE-CCCA07B12C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21BA04-F0CC-3D4B-B2BE-BB850C6D37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0E2286-9FEE-FB4F-836B-66DBD2EB72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6B648A-CC29-A348-81B4-C6F816977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7A22F-4131-134F-8114-A10712736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1A3600-5ACA-C949-BF8B-896B5050C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274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168C1-F938-3045-AA83-D11E43F3C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9A65F4-174A-D344-860C-657B1BC91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A5DF24-B87B-BC44-9454-EAF148238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66B33D-8FB9-FB4C-8E78-5D5D096D5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456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B85875-DA10-0E42-BACA-78E59625A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584464-572D-5B4D-A972-AB3B93C10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E5F06-8748-FA46-86A5-29C58F1CCE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830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F2E55-5687-A142-825A-4EC8BC0F8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DA95C-F039-E24C-8ABF-007C2C94AE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4868D8-BC7E-D247-86BC-B29076EF41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A215F-3065-1C47-900B-5C3766C8D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999BC-A477-354E-A2DD-7159C6F08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C02A7-02FB-0C4A-B241-FF6136681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69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8F1F0-B41B-9347-BDD2-E68E22281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199E21-6AD8-2A4F-BAF0-7A3CD526FD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68B514-4D4A-364C-8F16-A808EBFAEA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2E0127-F67C-254A-9F21-4E5287D46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192BF0-B87B-0044-B26C-09A18C47B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B39580-8D60-6440-84A2-BCE686DDA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898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B4E2C-4FAD-3043-A315-03CE64363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A73F26-8429-614B-BEED-211AD149A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4ED13-FB8D-1E44-95B8-6B1BCDFD4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F0BD6-583D-B54B-B1F0-9C1D071E18A6}" type="datetimeFigureOut">
              <a:rPr lang="en-US" smtClean="0"/>
              <a:t>5/15/19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76695A-6167-F84A-A1FC-2927172739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BA007-7170-4345-ABD0-E5BBECA5D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F24A8-2DC6-6946-AAF4-A2A8A184F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317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E6CF6B62-26FD-0D42-9996-66DD8490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775" y="151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Permutation Test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35FC10-9B73-E94E-ABC1-74A4626DA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515" y="2060835"/>
            <a:ext cx="5303178" cy="44534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240613-689F-A64A-8B49-530FB1C5C7E2}"/>
              </a:ext>
            </a:extLst>
          </p:cNvPr>
          <p:cNvSpPr txBox="1"/>
          <p:nvPr/>
        </p:nvSpPr>
        <p:spPr>
          <a:xfrm>
            <a:off x="5969473" y="1713848"/>
            <a:ext cx="581262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Is Protein Network "X" statistically more often mutated congenital heart disease probands than in healthy controls?</a:t>
            </a:r>
          </a:p>
          <a:p>
            <a:endParaRPr lang="en-US" sz="24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890992C-C041-694B-9C64-6FBC36862B2C}"/>
              </a:ext>
            </a:extLst>
          </p:cNvPr>
          <p:cNvSpPr/>
          <p:nvPr/>
        </p:nvSpPr>
        <p:spPr>
          <a:xfrm>
            <a:off x="3727938" y="1617785"/>
            <a:ext cx="404446" cy="422030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A10EC8-7E7A-D640-BA78-2D49289B7AD5}"/>
              </a:ext>
            </a:extLst>
          </p:cNvPr>
          <p:cNvSpPr txBox="1"/>
          <p:nvPr/>
        </p:nvSpPr>
        <p:spPr>
          <a:xfrm>
            <a:off x="8598877" y="6388091"/>
            <a:ext cx="3593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with Maureen Pittman (Pollard Lab)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0A6F6A-F166-2A4C-8942-B665957E2886}"/>
              </a:ext>
            </a:extLst>
          </p:cNvPr>
          <p:cNvSpPr txBox="1"/>
          <p:nvPr/>
        </p:nvSpPr>
        <p:spPr>
          <a:xfrm>
            <a:off x="2077339" y="1477333"/>
            <a:ext cx="330119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Empirical Null Odds Ratio Distribution</a:t>
            </a:r>
          </a:p>
        </p:txBody>
      </p:sp>
    </p:spTree>
    <p:extLst>
      <p:ext uri="{BB962C8B-B14F-4D97-AF65-F5344CB8AC3E}">
        <p14:creationId xmlns:p14="http://schemas.microsoft.com/office/powerpoint/2010/main" val="1452622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E6CF6B62-26FD-0D42-9996-66DD84906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0775" y="15177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Permutation Test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35FC10-9B73-E94E-ABC1-74A4626DA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535" y="2039815"/>
            <a:ext cx="5303178" cy="4453456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890992C-C041-694B-9C64-6FBC36862B2C}"/>
              </a:ext>
            </a:extLst>
          </p:cNvPr>
          <p:cNvSpPr/>
          <p:nvPr/>
        </p:nvSpPr>
        <p:spPr>
          <a:xfrm>
            <a:off x="3727938" y="1617785"/>
            <a:ext cx="404446" cy="422030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A10EC8-7E7A-D640-BA78-2D49289B7AD5}"/>
              </a:ext>
            </a:extLst>
          </p:cNvPr>
          <p:cNvSpPr txBox="1"/>
          <p:nvPr/>
        </p:nvSpPr>
        <p:spPr>
          <a:xfrm>
            <a:off x="8598877" y="6388091"/>
            <a:ext cx="3593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with Maureen Pittman (Pollard Lab)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6D6E531-3171-CA45-84BC-28FA7D32B47F}"/>
              </a:ext>
            </a:extLst>
          </p:cNvPr>
          <p:cNvSpPr txBox="1"/>
          <p:nvPr/>
        </p:nvSpPr>
        <p:spPr>
          <a:xfrm>
            <a:off x="2077339" y="1477333"/>
            <a:ext cx="3301198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Empirical Null Odds Ratio Distribution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626185-EE00-404C-BAE8-B28F413407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456" y="2155423"/>
            <a:ext cx="5830743" cy="431596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240613-689F-A64A-8B49-530FB1C5C7E2}"/>
              </a:ext>
            </a:extLst>
          </p:cNvPr>
          <p:cNvSpPr txBox="1"/>
          <p:nvPr/>
        </p:nvSpPr>
        <p:spPr>
          <a:xfrm>
            <a:off x="5969473" y="1713848"/>
            <a:ext cx="581262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Is Protein Network "X" statistically more often mutated congenital heart disease probands than in healthy controls?</a:t>
            </a:r>
          </a:p>
          <a:p>
            <a:endParaRPr lang="en-US" sz="2400" dirty="0"/>
          </a:p>
          <a:p>
            <a:pPr lvl="2"/>
            <a:r>
              <a:rPr lang="en-US" sz="2400" dirty="0"/>
              <a:t>If YES: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0000"/>
                </a:solidFill>
              </a:rPr>
              <a:t>True Odds Ratio (red line) </a:t>
            </a:r>
            <a:r>
              <a:rPr lang="en-US" sz="2400" dirty="0"/>
              <a:t>falls in or beyond the right tail of the frequency distribution.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450041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6773BFD-3823-CE42-9806-31E042EB0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258" y="1711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GATA4 Interactome Reveals Enrichment in De Novo Variants Associated with CHD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8D7E70-F520-E543-B6E8-AEF507083EDD}"/>
              </a:ext>
            </a:extLst>
          </p:cNvPr>
          <p:cNvSpPr txBox="1"/>
          <p:nvPr/>
        </p:nvSpPr>
        <p:spPr>
          <a:xfrm>
            <a:off x="8598877" y="6388091"/>
            <a:ext cx="3593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with Maureen Pittman (Pollard Lab)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3CE103-1F24-3143-A647-5181382A20CD}"/>
              </a:ext>
            </a:extLst>
          </p:cNvPr>
          <p:cNvSpPr txBox="1"/>
          <p:nvPr/>
        </p:nvSpPr>
        <p:spPr>
          <a:xfrm>
            <a:off x="1490814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 Novo Non-synonymous Variants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8E6D57-98F4-A04E-AEAB-A63A5608A5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5" t="21825" b="5743"/>
          <a:stretch/>
        </p:blipFill>
        <p:spPr>
          <a:xfrm>
            <a:off x="751373" y="2372075"/>
            <a:ext cx="5370786" cy="391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9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6773BFD-3823-CE42-9806-31E042EB0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258" y="1711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GATA4 Interactome Reveals Enrichment in De Novo Variants Associated with CHD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8D7E70-F520-E543-B6E8-AEF507083EDD}"/>
              </a:ext>
            </a:extLst>
          </p:cNvPr>
          <p:cNvSpPr txBox="1"/>
          <p:nvPr/>
        </p:nvSpPr>
        <p:spPr>
          <a:xfrm>
            <a:off x="8598877" y="6388091"/>
            <a:ext cx="3593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with Maureen Pittman (Pollard Lab)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3CE103-1F24-3143-A647-5181382A20CD}"/>
              </a:ext>
            </a:extLst>
          </p:cNvPr>
          <p:cNvSpPr txBox="1"/>
          <p:nvPr/>
        </p:nvSpPr>
        <p:spPr>
          <a:xfrm>
            <a:off x="1490814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 Novo Non-synonymous Variants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8E6D57-98F4-A04E-AEAB-A63A5608A5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5" t="21825" b="5743"/>
          <a:stretch/>
        </p:blipFill>
        <p:spPr>
          <a:xfrm>
            <a:off x="751373" y="2372075"/>
            <a:ext cx="5370786" cy="391311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E6338F4-A81B-7649-8364-C5EC962F9F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825" b="6852"/>
          <a:stretch/>
        </p:blipFill>
        <p:spPr>
          <a:xfrm>
            <a:off x="720929" y="2372074"/>
            <a:ext cx="5383308" cy="3839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20CE7-0F9F-BC44-8AF1-5A46C05FB47D}"/>
              </a:ext>
            </a:extLst>
          </p:cNvPr>
          <p:cNvSpPr txBox="1"/>
          <p:nvPr/>
        </p:nvSpPr>
        <p:spPr>
          <a:xfrm>
            <a:off x="2629098" y="6211613"/>
            <a:ext cx="223719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p-value: 0.002</a:t>
            </a:r>
          </a:p>
        </p:txBody>
      </p:sp>
    </p:spTree>
    <p:extLst>
      <p:ext uri="{BB962C8B-B14F-4D97-AF65-F5344CB8AC3E}">
        <p14:creationId xmlns:p14="http://schemas.microsoft.com/office/powerpoint/2010/main" val="2452676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6773BFD-3823-CE42-9806-31E042EB0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258" y="1711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GATA4 Interactome Reveals Enrichment in De Novo Variants Associated with CHD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3CE103-1F24-3143-A647-5181382A20CD}"/>
              </a:ext>
            </a:extLst>
          </p:cNvPr>
          <p:cNvSpPr txBox="1"/>
          <p:nvPr/>
        </p:nvSpPr>
        <p:spPr>
          <a:xfrm>
            <a:off x="1490814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 Novo Non-synonymous Variants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8E6D57-98F4-A04E-AEAB-A63A5608A5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5" t="21825" b="5743"/>
          <a:stretch/>
        </p:blipFill>
        <p:spPr>
          <a:xfrm>
            <a:off x="751373" y="2372075"/>
            <a:ext cx="5370786" cy="391311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E6338F4-A81B-7649-8364-C5EC962F9F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825" b="6852"/>
          <a:stretch/>
        </p:blipFill>
        <p:spPr>
          <a:xfrm>
            <a:off x="720929" y="2372074"/>
            <a:ext cx="5383308" cy="383953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820CE7-0F9F-BC44-8AF1-5A46C05FB47D}"/>
              </a:ext>
            </a:extLst>
          </p:cNvPr>
          <p:cNvSpPr txBox="1"/>
          <p:nvPr/>
        </p:nvSpPr>
        <p:spPr>
          <a:xfrm>
            <a:off x="2629098" y="6211613"/>
            <a:ext cx="223719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p-value: 0.002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85C914-0945-9349-8BBC-F829261FA6DD}"/>
              </a:ext>
            </a:extLst>
          </p:cNvPr>
          <p:cNvSpPr txBox="1"/>
          <p:nvPr/>
        </p:nvSpPr>
        <p:spPr>
          <a:xfrm>
            <a:off x="6644660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Inherited Loss of Function Variants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298522-6569-CD43-8C55-130236A18CD8}"/>
              </a:ext>
            </a:extLst>
          </p:cNvPr>
          <p:cNvSpPr txBox="1"/>
          <p:nvPr/>
        </p:nvSpPr>
        <p:spPr>
          <a:xfrm>
            <a:off x="7677162" y="6211613"/>
            <a:ext cx="211015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p-value: 0.111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564F84-275E-E644-8E4F-965887FA91A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471" t="19923" b="6502"/>
          <a:stretch/>
        </p:blipFill>
        <p:spPr>
          <a:xfrm>
            <a:off x="6152603" y="2314828"/>
            <a:ext cx="4999646" cy="397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616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5031A014-40EE-7A4D-BFF2-C2255F276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258" y="1711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TBX5 Interactome Reveals Enrichment in De Novo Variants Associated with CHD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109394-7596-A84C-9DCB-4CE96FF725F3}"/>
              </a:ext>
            </a:extLst>
          </p:cNvPr>
          <p:cNvSpPr txBox="1"/>
          <p:nvPr/>
        </p:nvSpPr>
        <p:spPr>
          <a:xfrm>
            <a:off x="2457634" y="5709431"/>
            <a:ext cx="211015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Odds Ratio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4FB7F10-C4E2-E74D-8706-70AF6C82945B}"/>
              </a:ext>
            </a:extLst>
          </p:cNvPr>
          <p:cNvSpPr txBox="1"/>
          <p:nvPr/>
        </p:nvSpPr>
        <p:spPr>
          <a:xfrm>
            <a:off x="8598877" y="6388091"/>
            <a:ext cx="3593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with Maureen Pittman (Pollard Lab)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732B10-E1EF-D94D-A7C0-37D7320CC3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187"/>
          <a:stretch/>
        </p:blipFill>
        <p:spPr>
          <a:xfrm>
            <a:off x="689203" y="2242183"/>
            <a:ext cx="5406797" cy="39945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08AE55-10F6-4E43-82C4-65501755569B}"/>
              </a:ext>
            </a:extLst>
          </p:cNvPr>
          <p:cNvSpPr txBox="1"/>
          <p:nvPr/>
        </p:nvSpPr>
        <p:spPr>
          <a:xfrm>
            <a:off x="1490814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 Novo Non-synonymous Variants</a:t>
            </a:r>
          </a:p>
        </p:txBody>
      </p:sp>
    </p:spTree>
    <p:extLst>
      <p:ext uri="{BB962C8B-B14F-4D97-AF65-F5344CB8AC3E}">
        <p14:creationId xmlns:p14="http://schemas.microsoft.com/office/powerpoint/2010/main" val="2919364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5031A014-40EE-7A4D-BFF2-C2255F276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258" y="1711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TBX5 Interactome Reveals Enrichment in De Novo Variants Associated with CHD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109394-7596-A84C-9DCB-4CE96FF725F3}"/>
              </a:ext>
            </a:extLst>
          </p:cNvPr>
          <p:cNvSpPr txBox="1"/>
          <p:nvPr/>
        </p:nvSpPr>
        <p:spPr>
          <a:xfrm>
            <a:off x="2457634" y="5709431"/>
            <a:ext cx="211015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Odds Ratio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4FB7F10-C4E2-E74D-8706-70AF6C82945B}"/>
              </a:ext>
            </a:extLst>
          </p:cNvPr>
          <p:cNvSpPr txBox="1"/>
          <p:nvPr/>
        </p:nvSpPr>
        <p:spPr>
          <a:xfrm>
            <a:off x="8598877" y="6388091"/>
            <a:ext cx="3593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with Maureen Pittman (Pollard Lab)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732B10-E1EF-D94D-A7C0-37D7320CC3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187"/>
          <a:stretch/>
        </p:blipFill>
        <p:spPr>
          <a:xfrm>
            <a:off x="689203" y="2242183"/>
            <a:ext cx="5406797" cy="39945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08AE55-10F6-4E43-82C4-65501755569B}"/>
              </a:ext>
            </a:extLst>
          </p:cNvPr>
          <p:cNvSpPr txBox="1"/>
          <p:nvPr/>
        </p:nvSpPr>
        <p:spPr>
          <a:xfrm>
            <a:off x="1490814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 Novo Non-synonymous Variants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0F281-13F1-744A-858B-0F9FF095A7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495"/>
          <a:stretch/>
        </p:blipFill>
        <p:spPr>
          <a:xfrm>
            <a:off x="677631" y="2319525"/>
            <a:ext cx="5418370" cy="39172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8CBA32-FA14-9B44-8F66-AD860148FB23}"/>
              </a:ext>
            </a:extLst>
          </p:cNvPr>
          <p:cNvSpPr txBox="1"/>
          <p:nvPr/>
        </p:nvSpPr>
        <p:spPr>
          <a:xfrm>
            <a:off x="2653658" y="6188036"/>
            <a:ext cx="211015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p-value: 0.02</a:t>
            </a:r>
          </a:p>
        </p:txBody>
      </p:sp>
    </p:spTree>
    <p:extLst>
      <p:ext uri="{BB962C8B-B14F-4D97-AF65-F5344CB8AC3E}">
        <p14:creationId xmlns:p14="http://schemas.microsoft.com/office/powerpoint/2010/main" val="1425268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5031A014-40EE-7A4D-BFF2-C2255F276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258" y="1711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TBX5 Interactome Reveals Enrichment in De Novo Variants Associated with CHD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109394-7596-A84C-9DCB-4CE96FF725F3}"/>
              </a:ext>
            </a:extLst>
          </p:cNvPr>
          <p:cNvSpPr txBox="1"/>
          <p:nvPr/>
        </p:nvSpPr>
        <p:spPr>
          <a:xfrm>
            <a:off x="2457634" y="5709431"/>
            <a:ext cx="211015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Odds Ratio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732B10-E1EF-D94D-A7C0-37D7320CC3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187"/>
          <a:stretch/>
        </p:blipFill>
        <p:spPr>
          <a:xfrm>
            <a:off x="689203" y="2242183"/>
            <a:ext cx="5406797" cy="39945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08AE55-10F6-4E43-82C4-65501755569B}"/>
              </a:ext>
            </a:extLst>
          </p:cNvPr>
          <p:cNvSpPr txBox="1"/>
          <p:nvPr/>
        </p:nvSpPr>
        <p:spPr>
          <a:xfrm>
            <a:off x="1490814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 Novo Non-synonymous Variants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0F281-13F1-744A-858B-0F9FF095A7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495"/>
          <a:stretch/>
        </p:blipFill>
        <p:spPr>
          <a:xfrm>
            <a:off x="677631" y="2319525"/>
            <a:ext cx="5418370" cy="39172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8CBA32-FA14-9B44-8F66-AD860148FB23}"/>
              </a:ext>
            </a:extLst>
          </p:cNvPr>
          <p:cNvSpPr txBox="1"/>
          <p:nvPr/>
        </p:nvSpPr>
        <p:spPr>
          <a:xfrm>
            <a:off x="2653658" y="6188036"/>
            <a:ext cx="211015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p-value: 0.02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0FE8DB-CED1-AF4D-BDB0-5352C6948BD6}"/>
              </a:ext>
            </a:extLst>
          </p:cNvPr>
          <p:cNvSpPr txBox="1"/>
          <p:nvPr/>
        </p:nvSpPr>
        <p:spPr>
          <a:xfrm>
            <a:off x="6644660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Inherited Loss of Function Variants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12D1AA-B0F7-ED4D-B5B2-C9B040CBAB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3495"/>
          <a:stretch/>
        </p:blipFill>
        <p:spPr>
          <a:xfrm>
            <a:off x="6096000" y="2510278"/>
            <a:ext cx="5406797" cy="4136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385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5031A014-40EE-7A4D-BFF2-C2255F276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258" y="17119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TBX5 Interactome Reveals Enrichment in De Novo Variants Associated with CHD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109394-7596-A84C-9DCB-4CE96FF725F3}"/>
              </a:ext>
            </a:extLst>
          </p:cNvPr>
          <p:cNvSpPr txBox="1"/>
          <p:nvPr/>
        </p:nvSpPr>
        <p:spPr>
          <a:xfrm>
            <a:off x="2457634" y="5709431"/>
            <a:ext cx="211015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Odds Ratio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732B10-E1EF-D94D-A7C0-37D7320CC3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187"/>
          <a:stretch/>
        </p:blipFill>
        <p:spPr>
          <a:xfrm>
            <a:off x="689203" y="2242183"/>
            <a:ext cx="5406797" cy="399459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608AE55-10F6-4E43-82C4-65501755569B}"/>
              </a:ext>
            </a:extLst>
          </p:cNvPr>
          <p:cNvSpPr txBox="1"/>
          <p:nvPr/>
        </p:nvSpPr>
        <p:spPr>
          <a:xfrm>
            <a:off x="1490814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 Novo Non-synonymous Variants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C0F281-13F1-744A-858B-0F9FF095A7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3495"/>
          <a:stretch/>
        </p:blipFill>
        <p:spPr>
          <a:xfrm>
            <a:off x="677631" y="2319525"/>
            <a:ext cx="5418370" cy="39172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08CBA32-FA14-9B44-8F66-AD860148FB23}"/>
              </a:ext>
            </a:extLst>
          </p:cNvPr>
          <p:cNvSpPr txBox="1"/>
          <p:nvPr/>
        </p:nvSpPr>
        <p:spPr>
          <a:xfrm>
            <a:off x="2653658" y="6188036"/>
            <a:ext cx="2110155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p-value: 0.02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0FE8DB-CED1-AF4D-BDB0-5352C6948BD6}"/>
              </a:ext>
            </a:extLst>
          </p:cNvPr>
          <p:cNvSpPr txBox="1"/>
          <p:nvPr/>
        </p:nvSpPr>
        <p:spPr>
          <a:xfrm>
            <a:off x="6644660" y="1611250"/>
            <a:ext cx="3611842" cy="64633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Inherited Loss of Function Variants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12D1AA-B0F7-ED4D-B5B2-C9B040CBAB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3495"/>
          <a:stretch/>
        </p:blipFill>
        <p:spPr>
          <a:xfrm>
            <a:off x="6096000" y="2510278"/>
            <a:ext cx="5406797" cy="41364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1CCDA5A-886A-704B-A675-490111467D87}"/>
              </a:ext>
            </a:extLst>
          </p:cNvPr>
          <p:cNvSpPr/>
          <p:nvPr/>
        </p:nvSpPr>
        <p:spPr>
          <a:xfrm>
            <a:off x="838199" y="1281563"/>
            <a:ext cx="10515600" cy="2677656"/>
          </a:xfrm>
          <a:prstGeom prst="rect">
            <a:avLst/>
          </a:prstGeom>
          <a:solidFill>
            <a:srgbClr val="00CECD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De Novo variants in GATA4 and TBX5 interactome genes occur more often in congenital heart disease than in healthy controls</a:t>
            </a:r>
          </a:p>
          <a:p>
            <a:pPr algn="ctr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59712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769</Words>
  <Application>Microsoft Macintosh PowerPoint</Application>
  <PresentationFormat>Widescreen</PresentationFormat>
  <Paragraphs>73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Permutation Test</vt:lpstr>
      <vt:lpstr>Permutation Test</vt:lpstr>
      <vt:lpstr>GATA4 Interactome Reveals Enrichment in De Novo Variants Associated with CHD</vt:lpstr>
      <vt:lpstr>GATA4 Interactome Reveals Enrichment in De Novo Variants Associated with CHD</vt:lpstr>
      <vt:lpstr>GATA4 Interactome Reveals Enrichment in De Novo Variants Associated with CHD</vt:lpstr>
      <vt:lpstr>TBX5 Interactome Reveals Enrichment in De Novo Variants Associated with CHD</vt:lpstr>
      <vt:lpstr>TBX5 Interactome Reveals Enrichment in De Novo Variants Associated with CHD</vt:lpstr>
      <vt:lpstr>TBX5 Interactome Reveals Enrichment in De Novo Variants Associated with CHD</vt:lpstr>
      <vt:lpstr>TBX5 Interactome Reveals Enrichment in De Novo Variants Associated with CHD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Permutation Test</dc:title>
  <dc:creator>Pittman, Maureen</dc:creator>
  <cp:lastModifiedBy>Pittman, Maureen</cp:lastModifiedBy>
  <cp:revision>10</cp:revision>
  <dcterms:created xsi:type="dcterms:W3CDTF">2019-05-15T16:58:24Z</dcterms:created>
  <dcterms:modified xsi:type="dcterms:W3CDTF">2019-05-15T22:28:51Z</dcterms:modified>
</cp:coreProperties>
</file>

<file path=docProps/thumbnail.jpeg>
</file>